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80D8"/>
    <a:srgbClr val="AB532F"/>
    <a:srgbClr val="C25C46"/>
    <a:srgbClr val="7461BE"/>
    <a:srgbClr val="CE73D3"/>
    <a:srgbClr val="E99862"/>
    <a:srgbClr val="F0BD5E"/>
    <a:srgbClr val="148CB7"/>
    <a:srgbClr val="020305"/>
    <a:srgbClr val="BCF0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A6A416-108C-A0A1-08E6-96BE22DC4C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0D66131-3BCF-6DBD-2A44-5641639E1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GB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658B85-F502-8437-4DF8-ED29126FF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1137AE-8DCB-06C3-218A-7E7F6A604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42AB7F-7A8D-D759-77D7-49B7F81A8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934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68AC1A-544A-2E29-C01B-BA1FC7916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14192DA-CE9E-6A30-CB44-E056C0B3ED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59828A-A8B4-2D67-F7E9-78383C1F5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C62D2B-AA15-4349-4EA2-9136057AF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D812C2-1D0C-DB6F-C25D-513E48AA4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9088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365F621-72CD-7590-E6AF-E25DBB5C6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BA4FEC-D4ED-6575-94DB-53087A9F08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ACB0C8-DBCF-3D53-54DE-22478AAA2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CEAC2D-6557-F3FB-A183-3BD94BD46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0B5594-7769-5910-00BF-A1F0C3CC5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0699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DF2529-118A-6955-AC3B-194A9B637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C36D60-64AD-39ED-7C8C-E3CEAA622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50D049-1596-F40B-E69B-2DE51574C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A8EEC2-B646-39CA-317E-640885934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8D1C71-8321-E45D-B8AF-C64CD91F2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5336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9239C-F770-54EB-BB95-59DD9F8A4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9F4709-9415-F185-03C3-8DD62E030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61E475-1846-764F-0247-8236BA7AD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654404-A02B-F471-6D0F-DCA162740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BECF32-87FC-D58A-EAFA-DE3A02F46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9018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A1E82C-3428-A81C-AB83-8500D29D6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DCD17C-2F00-975E-CB03-F14EC80ABF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67332FA-27F1-488B-2655-B3D5544B7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0AC5E1-5138-1DED-5829-139DE3BCD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96872D-D1C0-0312-311A-2549E30DD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04D7418-AA77-9B0E-C241-3EA417C7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4031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98F5F5-BBEF-61E9-6850-39564D40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58344A5-BCCC-682B-A469-7629C38F2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173362-CDBD-99AC-83A9-2E6438A0C4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C61809D-9B1C-14A5-66B7-FB551E8284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30F5EBD-F8C1-B2F0-D954-AED005A6A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4EE7EE4-8816-F6C9-8BB5-7D9F2F9F7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3C4C9CC-DF16-8DE4-63BA-C1856CAA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FE1BA5F-C187-8965-1E4F-BFECC9F1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0609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71ABD6-D8E7-9CC7-99FF-7AB6F11D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502377E-E035-210C-BD58-136D229B0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8476FA1-601E-B679-58FD-AE241875E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CB2D593-95C0-B9EB-6A63-650B5BFE4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3137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762DC47-670C-907C-92B8-690C75B9D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641CBB8-0FBA-66BA-9822-FFCB03A04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40959E-72EC-9766-6A1B-E8009E2F4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451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A15D45-C2D5-BD07-F713-D8366A72E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CB7E5E-9A68-FBB4-33B0-8209311BB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60BC77E-6657-DC0B-E601-0ED93513E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40B6AB-8948-CBEC-5F0A-A129A66BF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E4D8823-81F1-C8F2-99AE-A5281414A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2E8B6B-C325-D6DD-5E65-7702D72B6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2675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317727-0FEF-8B62-CAF2-2E8336FDC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D4F2F9B-3B79-F4BA-272E-BAF9F7D2EB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AFC5E73-589F-50CB-F03B-35CC55D16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1207B5-66F2-1571-6BAD-2E5254426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560093-98D3-730A-D171-7095B5F45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8FC3153-E008-518F-6AD9-CDE13123C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4374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39AEFD5-39EF-3511-704A-982C9074F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D7B894-B560-0D94-8BDF-48CCB7EDD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26D83A-B2B2-0228-2F2B-E323BEDA36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B3E3DF-4F7C-4BF4-90B3-7BC37451243A}" type="datetimeFigureOut">
              <a:rPr lang="en-GB" smtClean="0"/>
              <a:t>13/01/2026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C8C44D-5BB5-DFD8-6D1A-CED9BD336E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BB1464-3F33-51F6-DFFB-85533E7F08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FA32F4-91E8-43C3-B2BC-0C54AE3FDB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6400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13FA5A1-D1AF-FC5C-18CA-86D16B59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299"/>
            <a:ext cx="12192000" cy="540470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0C6950A-524D-9630-1EE7-71ED85BF3D97}"/>
              </a:ext>
            </a:extLst>
          </p:cNvPr>
          <p:cNvSpPr txBox="1"/>
          <p:nvPr/>
        </p:nvSpPr>
        <p:spPr>
          <a:xfrm>
            <a:off x="8183594" y="1951590"/>
            <a:ext cx="2169270" cy="856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25"/>
              </a:spcAft>
            </a:pPr>
            <a:r>
              <a:rPr lang="zh-CN" altLang="en-US" sz="2400" b="1" i="0" dirty="0">
                <a:solidFill>
                  <a:srgbClr val="BCF0EC"/>
                </a:solidFill>
                <a:effectLst/>
                <a:latin typeface="Inter"/>
              </a:rPr>
              <a:t>高估值</a:t>
            </a:r>
            <a:endParaRPr lang="en-GB" altLang="zh-CN" sz="2400" b="1" i="0" dirty="0">
              <a:solidFill>
                <a:srgbClr val="BCF0EC"/>
              </a:solidFill>
              <a:effectLst/>
              <a:latin typeface="Inter"/>
            </a:endParaRPr>
          </a:p>
          <a:p>
            <a:pPr>
              <a:spcAft>
                <a:spcPts val="225"/>
              </a:spcAft>
            </a:pPr>
            <a:r>
              <a:rPr lang="zh-CN" altLang="en-US" sz="2400" b="1" i="0" dirty="0">
                <a:solidFill>
                  <a:srgbClr val="BCF0EC"/>
                </a:solidFill>
                <a:effectLst/>
                <a:latin typeface="Inter"/>
              </a:rPr>
              <a:t>低资本成本</a:t>
            </a:r>
            <a:endParaRPr lang="zh-CN" altLang="en-US" sz="2400" b="0" i="0" dirty="0">
              <a:solidFill>
                <a:srgbClr val="BCF0EC"/>
              </a:solidFill>
              <a:effectLst/>
              <a:latin typeface="Inter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64469F3-CC6B-FE8A-E89D-8B53EF617756}"/>
              </a:ext>
            </a:extLst>
          </p:cNvPr>
          <p:cNvSpPr txBox="1"/>
          <p:nvPr/>
        </p:nvSpPr>
        <p:spPr>
          <a:xfrm>
            <a:off x="1415578" y="2072402"/>
            <a:ext cx="1960529" cy="8566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spcAft>
                <a:spcPts val="225"/>
              </a:spcAft>
              <a:defRPr sz="2400" b="1" i="0">
                <a:solidFill>
                  <a:schemeClr val="bg1"/>
                </a:solidFill>
                <a:effectLst/>
                <a:latin typeface="Inter"/>
              </a:defRPr>
            </a:lvl1pPr>
          </a:lstStyle>
          <a:p>
            <a:r>
              <a:rPr lang="zh-CN" altLang="en-US" dirty="0">
                <a:solidFill>
                  <a:srgbClr val="F54B12"/>
                </a:solidFill>
              </a:rPr>
              <a:t>高确定性</a:t>
            </a:r>
            <a:endParaRPr lang="en-GB" altLang="zh-CN" dirty="0">
              <a:solidFill>
                <a:srgbClr val="F54B12"/>
              </a:solidFill>
            </a:endParaRPr>
          </a:p>
          <a:p>
            <a:r>
              <a:rPr lang="zh-CN" altLang="en-US" dirty="0">
                <a:solidFill>
                  <a:srgbClr val="F54B12"/>
                </a:solidFill>
              </a:rPr>
              <a:t>稳健增长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26E5BFC-24CC-C9A6-F88F-6969DEEFD467}"/>
              </a:ext>
            </a:extLst>
          </p:cNvPr>
          <p:cNvSpPr txBox="1"/>
          <p:nvPr/>
        </p:nvSpPr>
        <p:spPr>
          <a:xfrm>
            <a:off x="8906279" y="4531755"/>
            <a:ext cx="2169270" cy="8566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spcAft>
                <a:spcPts val="225"/>
              </a:spcAft>
              <a:defRPr sz="2400" b="1" i="0">
                <a:solidFill>
                  <a:schemeClr val="bg1"/>
                </a:solidFill>
                <a:effectLst/>
                <a:latin typeface="Inter"/>
              </a:defRPr>
            </a:lvl1pPr>
          </a:lstStyle>
          <a:p>
            <a:pPr algn="l"/>
            <a:r>
              <a:rPr lang="zh-CN" altLang="en-US" dirty="0">
                <a:solidFill>
                  <a:srgbClr val="148CB7"/>
                </a:solidFill>
              </a:rPr>
              <a:t>流动性供给</a:t>
            </a:r>
            <a:endParaRPr lang="en-GB" altLang="zh-CN" dirty="0">
              <a:solidFill>
                <a:srgbClr val="148CB7"/>
              </a:solidFill>
            </a:endParaRPr>
          </a:p>
          <a:p>
            <a:pPr algn="l"/>
            <a:r>
              <a:rPr lang="zh-CN" altLang="en-US" dirty="0">
                <a:solidFill>
                  <a:srgbClr val="148CB7"/>
                </a:solidFill>
              </a:rPr>
              <a:t>逆周期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8077205-FF5D-0C8A-2992-BFC557306273}"/>
              </a:ext>
            </a:extLst>
          </p:cNvPr>
          <p:cNvSpPr txBox="1"/>
          <p:nvPr/>
        </p:nvSpPr>
        <p:spPr>
          <a:xfrm>
            <a:off x="4270645" y="6260385"/>
            <a:ext cx="33365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spcAft>
                <a:spcPts val="225"/>
              </a:spcAft>
              <a:defRPr sz="2400" b="1" i="0">
                <a:solidFill>
                  <a:schemeClr val="bg1"/>
                </a:solidFill>
                <a:effectLst/>
                <a:latin typeface="Inter"/>
              </a:defRPr>
            </a:lvl1pPr>
          </a:lstStyle>
          <a:p>
            <a:r>
              <a:rPr lang="zh-CN" altLang="en-US" dirty="0">
                <a:solidFill>
                  <a:srgbClr val="E5ADA3"/>
                </a:solidFill>
              </a:rPr>
              <a:t>锁定供给</a:t>
            </a:r>
            <a:r>
              <a:rPr lang="en-GB" altLang="zh-CN" dirty="0">
                <a:solidFill>
                  <a:srgbClr val="E5ADA3"/>
                </a:solidFill>
              </a:rPr>
              <a:t>/</a:t>
            </a:r>
            <a:r>
              <a:rPr lang="zh-CN" altLang="en-US" dirty="0">
                <a:solidFill>
                  <a:srgbClr val="E5ADA3"/>
                </a:solidFill>
              </a:rPr>
              <a:t>需求</a:t>
            </a:r>
            <a:r>
              <a:rPr lang="en-GB" altLang="zh-CN" dirty="0">
                <a:solidFill>
                  <a:srgbClr val="E5ADA3"/>
                </a:solidFill>
              </a:rPr>
              <a:t>/</a:t>
            </a:r>
            <a:r>
              <a:rPr lang="zh-CN" altLang="en-US" dirty="0">
                <a:solidFill>
                  <a:srgbClr val="E5ADA3"/>
                </a:solidFill>
              </a:rPr>
              <a:t>入口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5C07936-2859-0D42-DACA-61406F9C3307}"/>
              </a:ext>
            </a:extLst>
          </p:cNvPr>
          <p:cNvSpPr txBox="1"/>
          <p:nvPr/>
        </p:nvSpPr>
        <p:spPr>
          <a:xfrm>
            <a:off x="1116451" y="4319070"/>
            <a:ext cx="1926279" cy="8566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spcAft>
                <a:spcPts val="225"/>
              </a:spcAft>
              <a:defRPr sz="2400" b="1" i="0">
                <a:solidFill>
                  <a:schemeClr val="bg1"/>
                </a:solidFill>
                <a:effectLst/>
                <a:latin typeface="Inter"/>
              </a:defRPr>
            </a:lvl1pPr>
          </a:lstStyle>
          <a:p>
            <a:r>
              <a:rPr lang="zh-CN" altLang="en-US" dirty="0">
                <a:solidFill>
                  <a:srgbClr val="E99862"/>
                </a:solidFill>
              </a:rPr>
              <a:t>生态主权</a:t>
            </a:r>
            <a:endParaRPr lang="en-GB" altLang="zh-CN" dirty="0">
              <a:solidFill>
                <a:srgbClr val="E99862"/>
              </a:solidFill>
            </a:endParaRPr>
          </a:p>
          <a:p>
            <a:r>
              <a:rPr lang="zh-CN" altLang="en-US" dirty="0">
                <a:solidFill>
                  <a:srgbClr val="E99862"/>
                </a:solidFill>
              </a:rPr>
              <a:t>标准制定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6B3BC76-0F34-DE44-47B3-B44F66E1A63B}"/>
              </a:ext>
            </a:extLst>
          </p:cNvPr>
          <p:cNvSpPr txBox="1"/>
          <p:nvPr/>
        </p:nvSpPr>
        <p:spPr>
          <a:xfrm>
            <a:off x="4118245" y="1329474"/>
            <a:ext cx="31544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25"/>
              </a:spcAft>
            </a:pPr>
            <a:r>
              <a:rPr lang="zh-CN" altLang="en-US" sz="2400" b="1" i="0" dirty="0">
                <a:solidFill>
                  <a:srgbClr val="B280D8"/>
                </a:solidFill>
                <a:effectLst/>
                <a:latin typeface="Inter"/>
              </a:rPr>
              <a:t>势能叠加 护城河拓宽</a:t>
            </a:r>
          </a:p>
        </p:txBody>
      </p:sp>
    </p:spTree>
    <p:extLst>
      <p:ext uri="{BB962C8B-B14F-4D97-AF65-F5344CB8AC3E}">
        <p14:creationId xmlns:p14="http://schemas.microsoft.com/office/powerpoint/2010/main" val="1466643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27</Words>
  <Application>Microsoft Office PowerPoint</Application>
  <PresentationFormat>宽屏</PresentationFormat>
  <Paragraphs>10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Inter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Natalie N</dc:creator>
  <cp:lastModifiedBy>Natalie N</cp:lastModifiedBy>
  <cp:revision>5</cp:revision>
  <dcterms:created xsi:type="dcterms:W3CDTF">2026-01-13T16:03:21Z</dcterms:created>
  <dcterms:modified xsi:type="dcterms:W3CDTF">2026-01-13T17:57:20Z</dcterms:modified>
</cp:coreProperties>
</file>

<file path=docProps/thumbnail.jpeg>
</file>